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9"/>
  </p:notesMasterIdLst>
  <p:sldIdLst>
    <p:sldId id="281" r:id="rId5"/>
    <p:sldId id="282" r:id="rId6"/>
    <p:sldId id="283" r:id="rId7"/>
    <p:sldId id="28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91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B94D2E-832E-4454-88B1-C6C215C9E55C}" type="datetimeFigureOut">
              <a:rPr lang="en-US" smtClean="0"/>
              <a:t>8/7/2025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A0A09-6FA2-432A-878F-290AC51C72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36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668F1A4-6DBB-4F0B-A679-6EE548363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 5">
            <a:extLst>
              <a:ext uri="{FF2B5EF4-FFF2-40B4-BE49-F238E27FC236}">
                <a16:creationId xmlns:a16="http://schemas.microsoft.com/office/drawing/2014/main" id="{B8DBF1C0-B8F1-4AAC-8704-256BA0E9D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6" name="Picture 5" descr="purple tinted chalkboard">
            <a:extLst>
              <a:ext uri="{FF2B5EF4-FFF2-40B4-BE49-F238E27FC236}">
                <a16:creationId xmlns:a16="http://schemas.microsoft.com/office/drawing/2014/main" id="{12751E25-7490-4E9F-B6B6-99147D39E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r="-1" b="21257"/>
          <a:stretch/>
        </p:blipFill>
        <p:spPr>
          <a:xfrm>
            <a:off x="474133" y="483690"/>
            <a:ext cx="11243734" cy="590973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B1457-35E0-409B-98CD-F11D19CA6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8388" y="571500"/>
            <a:ext cx="8827245" cy="861420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rgbClr val="FFFFFF"/>
                </a:solidFill>
              </a:rPr>
              <a:t>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BDD245-17CD-4FBE-A9CF-AC997273D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1520730"/>
            <a:ext cx="8827245" cy="4562018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A function is a block of code that performs a specific task. It can take inputs (parameters), perform operations, and return a result. Functions help in breaking down complex problems into smaller, manageable parts.</a:t>
            </a:r>
          </a:p>
          <a:p>
            <a:r>
              <a:rPr lang="en-US" sz="2400" dirty="0">
                <a:solidFill>
                  <a:srgbClr val="FFFFFF"/>
                </a:solidFill>
                <a:highlight>
                  <a:srgbClr val="000000"/>
                </a:highlight>
              </a:rPr>
              <a:t>Function Declaration </a:t>
            </a:r>
            <a:r>
              <a:rPr lang="en-US" sz="2400" dirty="0">
                <a:solidFill>
                  <a:srgbClr val="FFFFFF"/>
                </a:solidFill>
              </a:rPr>
              <a:t>(Prototype)Before using a function, you need to declare it. The declaration specifies the function's name, return type, and parameters (if any). This informs the compiler about the function's existence.</a:t>
            </a:r>
          </a:p>
          <a:p>
            <a:r>
              <a:rPr lang="en-US" sz="2400" dirty="0">
                <a:solidFill>
                  <a:srgbClr val="FFFFFF"/>
                </a:solidFill>
                <a:highlight>
                  <a:srgbClr val="000000"/>
                </a:highlight>
              </a:rPr>
              <a:t>Function Call </a:t>
            </a:r>
            <a:r>
              <a:rPr lang="en-US" sz="2400" dirty="0">
                <a:solidFill>
                  <a:srgbClr val="FFFFFF"/>
                </a:solidFill>
              </a:rPr>
              <a:t>To execute a function, you need to call it. This can be done by using the function name followed by parentheses containing any required arguments.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06583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C04EA-8F7C-6A8B-C9D8-93A8A00F1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dirty="0"/>
              <a:t>Types of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29D14-A1E5-FF56-4621-4AC12F7AB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530" y="2355573"/>
            <a:ext cx="11211340" cy="424400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  <a:highlight>
                  <a:srgbClr val="000000"/>
                </a:highlight>
              </a:rPr>
              <a:t>. </a:t>
            </a:r>
            <a:r>
              <a:rPr lang="en-US" sz="2400" dirty="0">
                <a:solidFill>
                  <a:schemeClr val="bg1"/>
                </a:solidFill>
                <a:highlight>
                  <a:srgbClr val="000000"/>
                </a:highlight>
              </a:rPr>
              <a:t>A.)Standard</a:t>
            </a:r>
            <a:r>
              <a:rPr lang="en-US" sz="2400" dirty="0">
                <a:solidFill>
                  <a:schemeClr val="tx1"/>
                </a:solidFill>
                <a:highlight>
                  <a:srgbClr val="000000"/>
                </a:highlight>
              </a:rPr>
              <a:t> </a:t>
            </a:r>
            <a:r>
              <a:rPr lang="en-US" sz="2400" dirty="0">
                <a:solidFill>
                  <a:schemeClr val="bg1"/>
                </a:solidFill>
                <a:highlight>
                  <a:srgbClr val="000000"/>
                </a:highlight>
              </a:rPr>
              <a:t>Functions</a:t>
            </a:r>
            <a:r>
              <a:rPr lang="en-US" sz="2400" dirty="0"/>
              <a:t>:-These are built-in functions provided by C libraries, such as </a:t>
            </a:r>
            <a:r>
              <a:rPr lang="en-US" sz="2400" dirty="0" err="1"/>
              <a:t>printf</a:t>
            </a:r>
            <a:r>
              <a:rPr lang="en-US" sz="2400" dirty="0"/>
              <a:t>(), </a:t>
            </a:r>
            <a:r>
              <a:rPr lang="en-US" sz="2400" dirty="0" err="1"/>
              <a:t>scanf</a:t>
            </a:r>
            <a:r>
              <a:rPr lang="en-US" sz="2400" dirty="0"/>
              <a:t>(), </a:t>
            </a:r>
            <a:r>
              <a:rPr lang="en-US" sz="2400" dirty="0" err="1"/>
              <a:t>strlen</a:t>
            </a:r>
            <a:r>
              <a:rPr lang="en-US" sz="2400" dirty="0"/>
              <a:t>(), etc. </a:t>
            </a:r>
          </a:p>
          <a:p>
            <a:r>
              <a:rPr lang="en-US" sz="2400" dirty="0">
                <a:highlight>
                  <a:srgbClr val="000000"/>
                </a:highlight>
              </a:rPr>
              <a:t>B.) </a:t>
            </a:r>
            <a:r>
              <a:rPr lang="en-US" sz="2400" dirty="0">
                <a:solidFill>
                  <a:schemeClr val="bg1"/>
                </a:solidFill>
                <a:highlight>
                  <a:srgbClr val="000000"/>
                </a:highlight>
              </a:rPr>
              <a:t>User-Defined</a:t>
            </a:r>
            <a:r>
              <a:rPr lang="en-US" sz="2400" dirty="0">
                <a:highlight>
                  <a:srgbClr val="000000"/>
                </a:highlight>
              </a:rPr>
              <a:t> </a:t>
            </a:r>
            <a:r>
              <a:rPr lang="en-US" sz="2400" dirty="0" err="1"/>
              <a:t>FunctionsThese</a:t>
            </a:r>
            <a:r>
              <a:rPr lang="en-US" sz="2400" dirty="0"/>
              <a:t> are functions defined by the programmer to perform specific tasks.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highlight>
                  <a:srgbClr val="000000"/>
                </a:highlight>
              </a:rPr>
              <a:t> Return Type :-</a:t>
            </a:r>
            <a:r>
              <a:rPr lang="en-US" sz="2400" dirty="0"/>
              <a:t>The return type of a function specifies the type of value that the function will return. If a function does not return a value, its return type should be void.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27847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78660-CA1E-967D-BCF3-958ABFE66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u="sng" dirty="0"/>
              <a:t>Passing Arguments to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E0621-7CD2-5661-DC81-B4ADB448B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774" y="2435087"/>
            <a:ext cx="10565296" cy="4025348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Arguments can be passed to functions in two ways:</a:t>
            </a:r>
          </a:p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</a:rPr>
              <a:t>a. Pass by Value :-</a:t>
            </a:r>
            <a:r>
              <a:rPr lang="en-US" sz="2800" dirty="0"/>
              <a:t>In this method, a copy of the actual parameter is passed to the function. Changes made to the parameter inside the function do not affect the original variable.</a:t>
            </a:r>
          </a:p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</a:rPr>
              <a:t>b. Pass by Reference </a:t>
            </a:r>
            <a:r>
              <a:rPr lang="en-US" sz="2800" dirty="0"/>
              <a:t>:-In this method, a reference (or address) of the actual parameter is passed to the function. Changes made to the parameter inside the function will affect the original variable.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768944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6F596-1879-1F86-90ED-CE8FBF083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Function Overloading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6FC9B-47E9-460B-6EEC-96B0DEE80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 does not support function overloading (having multiple functions with the same name but different parameters) like C++. Each function must have a unique name</a:t>
            </a:r>
          </a:p>
          <a:p>
            <a:r>
              <a:rPr lang="en-US" sz="2400" dirty="0">
                <a:solidFill>
                  <a:schemeClr val="bg1"/>
                </a:solidFill>
                <a:highlight>
                  <a:srgbClr val="000000"/>
                </a:highlight>
              </a:rPr>
              <a:t>. Recursion </a:t>
            </a:r>
            <a:r>
              <a:rPr lang="en-US" sz="2400" dirty="0"/>
              <a:t>A function can call itself, which is known as recursion. This is useful for solving problems that can be broken down into smaller subproblems.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2550621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C0CEB4-BFAC-4014-9B69-2CFFE0B783D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F666C14-7219-46F1-8169-9E45DA110AD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4B8C88-7AFD-4F93-AF50-E36A0AADA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51</TotalTime>
  <Words>344</Words>
  <Application>Microsoft Office PowerPoint</Application>
  <PresentationFormat>Widescreen</PresentationFormat>
  <Paragraphs>16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Century Gothic</vt:lpstr>
      <vt:lpstr>Wingdings 3</vt:lpstr>
      <vt:lpstr>Ion Boardroom</vt:lpstr>
      <vt:lpstr>Functions</vt:lpstr>
      <vt:lpstr>Types of Functions</vt:lpstr>
      <vt:lpstr>Passing Arguments to Functions</vt:lpstr>
      <vt:lpstr> Function Overloading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Suryalatha Ganti</dc:creator>
  <cp:lastModifiedBy>Suryalatha Ganti</cp:lastModifiedBy>
  <cp:revision>1</cp:revision>
  <dcterms:created xsi:type="dcterms:W3CDTF">2025-08-07T06:40:02Z</dcterms:created>
  <dcterms:modified xsi:type="dcterms:W3CDTF">2025-08-07T07:31:35Z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